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402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89" r:id="rId5"/>
    <p:sldId id="288" r:id="rId6"/>
    <p:sldId id="293" r:id="rId7"/>
    <p:sldId id="297" r:id="rId8"/>
    <p:sldId id="294" r:id="rId9"/>
    <p:sldId id="263" r:id="rId10"/>
    <p:sldId id="287" r:id="rId11"/>
    <p:sldId id="291" r:id="rId12"/>
    <p:sldId id="292" r:id="rId13"/>
    <p:sldId id="295" r:id="rId14"/>
    <p:sldId id="296" r:id="rId15"/>
    <p:sldId id="286" r:id="rId16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FED9AA-6A97-45FF-BCF1-DBD9CFBE798F}">
          <p14:sldIdLst>
            <p14:sldId id="256"/>
            <p14:sldId id="257"/>
          </p14:sldIdLst>
        </p14:section>
        <p14:section name="Intro" id="{2A7242DC-929E-4579-8F10-2B02EF80F144}">
          <p14:sldIdLst>
            <p14:sldId id="258"/>
            <p14:sldId id="289"/>
          </p14:sldIdLst>
        </p14:section>
        <p14:section name="Demo" id="{FD1E6B44-63E4-4285-A079-29EC5D274920}">
          <p14:sldIdLst>
            <p14:sldId id="288"/>
            <p14:sldId id="293"/>
            <p14:sldId id="297"/>
            <p14:sldId id="294"/>
            <p14:sldId id="263"/>
          </p14:sldIdLst>
        </p14:section>
        <p14:section name="Solution" id="{166B4E13-456F-4DE7-8043-47B198AC9D32}">
          <p14:sldIdLst>
            <p14:sldId id="287"/>
            <p14:sldId id="291"/>
            <p14:sldId id="292"/>
            <p14:sldId id="295"/>
            <p14:sldId id="296"/>
          </p14:sldIdLst>
        </p14:section>
        <p14:section name="Goodbye" id="{8355E7C8-F29E-45A3-97E6-C2F99725F3FF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i Muhammad" initials="WM" lastIdx="1" clrIdx="0">
    <p:extLst>
      <p:ext uri="{19B8F6BF-5375-455C-9EA6-DF929625EA0E}">
        <p15:presenceInfo xmlns:p15="http://schemas.microsoft.com/office/powerpoint/2012/main" userId="Wali Muhamm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74"/>
    <a:srgbClr val="EBBADB"/>
    <a:srgbClr val="FDAF1F"/>
    <a:srgbClr val="C57C86"/>
    <a:srgbClr val="F08310"/>
    <a:srgbClr val="EB5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DD9DD-9E6C-4910-8AC0-68ADFF6A6AFC}">
  <a:tblStyle styleId="{839DD9DD-9E6C-4910-8AC0-68ADFF6A6AFC}" styleName="Level up! PowerPoin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 w="9525" cap="flat" cmpd="sng" algn="ctr">
              <a:solidFill>
                <a:schemeClr val="accent5"/>
              </a:solidFill>
            </a:ln>
          </a:bottom>
          <a:insideH>
            <a:ln w="9525" cap="flat" cmpd="sng" algn="ctr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</a:tcStyle>
    </a:band2H>
    <a:band1V>
      <a:tcStyle>
        <a:tcBdr/>
        <a:fill>
          <a:noFill/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/>
        <a:fill>
          <a:noFill/>
        </a:fill>
      </a:tcStyle>
    </a:lastRow>
    <a:firstRow>
      <a:tcTxStyle b="on"/>
      <a:tcStyle>
        <a:tcBdr>
          <a:bottom>
            <a:ln w="9525" cap="flat" cmpd="sng" algn="ctr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66" autoAdjust="0"/>
    <p:restoredTop sz="94660"/>
  </p:normalViewPr>
  <p:slideViewPr>
    <p:cSldViewPr snapToGrid="0" showGuides="1">
      <p:cViewPr varScale="1">
        <p:scale>
          <a:sx n="131" d="100"/>
          <a:sy n="131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91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0E12572B-F973-4732-A453-119EA490170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8BB83C12-F094-4EDD-ABDC-7BADBDED574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89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A8927E5-BED3-44D0-9ADF-FA873E1D6DAF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GB" alt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7324DA73-AE27-4433-BD53-3E1DB61918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885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7324DA73-AE27-4433-BD53-3E1DB61918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048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B0AD530B-8EC8-4709-B322-33BDFA1ED3DA}" type="slidenum">
              <a:rPr lang="de-DE" altLang="de-DE" smtClean="0"/>
              <a:t>8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7635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1294E-E5A8-4AC0-BC36-C2BA5440625C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383E7E-9DFE-4A1E-AEC2-D2E19E891C2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0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7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81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7633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159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43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65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55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68680" y="384048"/>
            <a:ext cx="10744200" cy="866648"/>
          </a:xfrm>
          <a:prstGeom prst="rect">
            <a:avLst/>
          </a:prstGeom>
        </p:spPr>
        <p:txBody>
          <a:bodyPr numCol="1"/>
          <a:lstStyle/>
          <a:p>
            <a:r>
              <a:rPr lang="en-US" dirty="0"/>
              <a:t>Click to edit Master title style</a:t>
            </a:r>
            <a:endParaRPr lang="en-GB" altLang="en-GB" dirty="0"/>
          </a:p>
        </p:txBody>
      </p:sp>
      <p:sp>
        <p:nvSpPr>
          <p:cNvPr id="3" name="Content"/>
          <p:cNvSpPr>
            <a:spLocks noGrp="1"/>
          </p:cNvSpPr>
          <p:nvPr>
            <p:ph idx="11"/>
          </p:nvPr>
        </p:nvSpPr>
        <p:spPr>
          <a:xfrm>
            <a:off x="868680" y="1399032"/>
            <a:ext cx="10744200" cy="4928616"/>
          </a:xfrm>
          <a:prstGeom prst="rect">
            <a:avLst/>
          </a:prstGeom>
        </p:spPr>
        <p:txBody>
          <a:bodyPr numCol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alt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23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925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60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7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57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95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A19F-F0FE-4DCC-B5B7-AEC09C2EEB08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A20B7-FD95-46D5-8BDA-E105A6B63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8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1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70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28" Type="http://schemas.openxmlformats.org/officeDocument/2006/relationships/image" Target="../media/image7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Relationship Id="rId27" Type="http://schemas.openxmlformats.org/officeDocument/2006/relationships/image" Target="../media/image6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CE2914-4E17-487A-A4E5-C87617449E51}" type="datetimeFigureOut">
              <a:rPr lang="en-US" smtClean="0"/>
              <a:pPr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3CC74-D785-4C96-8C6E-EB177D1B9A1D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63A84F50-2304-43CE-898D-518766B7E8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250551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6" imgW="451" imgH="450" progId="TCLayout.ActiveDocument.1">
                  <p:embed/>
                </p:oleObj>
              </mc:Choice>
              <mc:Fallback>
                <p:oleObj name="think-cell Slide" r:id="rId26" imgW="451" imgH="45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63A84F50-2304-43CE-898D-518766B7E8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 hidden="1">
            <a:extLst>
              <a:ext uri="{FF2B5EF4-FFF2-40B4-BE49-F238E27FC236}">
                <a16:creationId xmlns:a16="http://schemas.microsoft.com/office/drawing/2014/main" id="{776F17CD-3995-44DC-8EB9-0761A6494EAB}"/>
              </a:ext>
            </a:extLst>
          </p:cNvPr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kern="0" baseline="0" dirty="0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FF2D7D6-A61F-496A-94DE-DCAB11005CC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1009789" y="384048"/>
            <a:ext cx="711200" cy="61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8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  <p:sldLayoutId id="2147484040" r:id="rId12"/>
    <p:sldLayoutId id="2147484041" r:id="rId13"/>
    <p:sldLayoutId id="2147484042" r:id="rId14"/>
    <p:sldLayoutId id="2147484043" r:id="rId15"/>
    <p:sldLayoutId id="2147484044" r:id="rId16"/>
    <p:sldLayoutId id="2147484045" r:id="rId17"/>
    <p:sldLayoutId id="214748404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4">
          <p15:clr>
            <a:srgbClr val="C35EA4"/>
          </p15:clr>
        </p15:guide>
        <p15:guide id="2" pos="73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0.png"/><Relationship Id="rId3" Type="http://schemas.openxmlformats.org/officeDocument/2006/relationships/tags" Target="../tags/tag7.xml"/><Relationship Id="rId7" Type="http://schemas.openxmlformats.org/officeDocument/2006/relationships/image" Target="../media/image8.emf"/><Relationship Id="rId12" Type="http://schemas.openxmlformats.org/officeDocument/2006/relationships/slide" Target="slide10.xml"/><Relationship Id="rId2" Type="http://schemas.openxmlformats.org/officeDocument/2006/relationships/tags" Target="../tags/tag6.xml"/><Relationship Id="rId16" Type="http://schemas.openxmlformats.org/officeDocument/2006/relationships/image" Target="../media/image110.png"/><Relationship Id="rId1" Type="http://schemas.openxmlformats.org/officeDocument/2006/relationships/tags" Target="../tags/tag5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1.xml"/><Relationship Id="rId15" Type="http://schemas.openxmlformats.org/officeDocument/2006/relationships/slide" Target="slide5.xml"/><Relationship Id="rId10" Type="http://schemas.openxmlformats.org/officeDocument/2006/relationships/slide" Target="slide3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90.png"/><Relationship Id="rId1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3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1.mp4"/><Relationship Id="rId7" Type="http://schemas.openxmlformats.org/officeDocument/2006/relationships/image" Target="../media/image8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oleObject" Target="../embeddings/oleObject3.bin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emf"/><Relationship Id="rId10" Type="http://schemas.openxmlformats.org/officeDocument/2006/relationships/image" Target="../media/image19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55220CD-AFA7-4BF0-A678-BBDB0525C165}"/>
              </a:ext>
            </a:extLst>
          </p:cNvPr>
          <p:cNvSpPr txBox="1"/>
          <p:nvPr/>
        </p:nvSpPr>
        <p:spPr>
          <a:xfrm>
            <a:off x="1803053" y="2690653"/>
            <a:ext cx="8594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AR-Objects Creator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305371C-206B-4101-83A0-C87DE6EC5605}"/>
              </a:ext>
            </a:extLst>
          </p:cNvPr>
          <p:cNvSpPr/>
          <p:nvPr/>
        </p:nvSpPr>
        <p:spPr>
          <a:xfrm>
            <a:off x="3879189" y="5495925"/>
            <a:ext cx="4552950" cy="1362075"/>
          </a:xfrm>
          <a:custGeom>
            <a:avLst/>
            <a:gdLst>
              <a:gd name="connsiteX0" fmla="*/ 7144 w 4552950"/>
              <a:gd name="connsiteY0" fmla="*/ 1359122 h 1362075"/>
              <a:gd name="connsiteX1" fmla="*/ 7144 w 4552950"/>
              <a:gd name="connsiteY1" fmla="*/ 1359122 h 1362075"/>
              <a:gd name="connsiteX2" fmla="*/ 1359122 w 4552950"/>
              <a:gd name="connsiteY2" fmla="*/ 7144 h 1362075"/>
              <a:gd name="connsiteX3" fmla="*/ 3194685 w 4552950"/>
              <a:gd name="connsiteY3" fmla="*/ 7144 h 1362075"/>
              <a:gd name="connsiteX4" fmla="*/ 4546664 w 4552950"/>
              <a:gd name="connsiteY4" fmla="*/ 1359122 h 1362075"/>
              <a:gd name="connsiteX5" fmla="*/ 4546664 w 4552950"/>
              <a:gd name="connsiteY5" fmla="*/ 1359122 h 1362075"/>
              <a:gd name="connsiteX6" fmla="*/ 7144 w 4552950"/>
              <a:gd name="connsiteY6" fmla="*/ 1359122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7144" y="1359122"/>
                </a:moveTo>
                <a:lnTo>
                  <a:pt x="7144" y="1359122"/>
                </a:lnTo>
                <a:cubicBezTo>
                  <a:pt x="7144" y="612457"/>
                  <a:pt x="612457" y="7144"/>
                  <a:pt x="1359122" y="7144"/>
                </a:cubicBezTo>
                <a:lnTo>
                  <a:pt x="3194685" y="7144"/>
                </a:lnTo>
                <a:cubicBezTo>
                  <a:pt x="3941350" y="7144"/>
                  <a:pt x="4546664" y="612457"/>
                  <a:pt x="4546664" y="1359122"/>
                </a:cubicBezTo>
                <a:lnTo>
                  <a:pt x="4546664" y="1359122"/>
                </a:lnTo>
                <a:lnTo>
                  <a:pt x="7144" y="1359122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A61323-BC68-435E-88F1-9F58A3DAE52A}"/>
              </a:ext>
            </a:extLst>
          </p:cNvPr>
          <p:cNvSpPr/>
          <p:nvPr/>
        </p:nvSpPr>
        <p:spPr>
          <a:xfrm>
            <a:off x="3817048" y="-46424"/>
            <a:ext cx="4552950" cy="1362075"/>
          </a:xfrm>
          <a:custGeom>
            <a:avLst/>
            <a:gdLst>
              <a:gd name="connsiteX0" fmla="*/ 4546664 w 4552950"/>
              <a:gd name="connsiteY0" fmla="*/ 7144 h 1362075"/>
              <a:gd name="connsiteX1" fmla="*/ 4546664 w 4552950"/>
              <a:gd name="connsiteY1" fmla="*/ 7144 h 1362075"/>
              <a:gd name="connsiteX2" fmla="*/ 3194685 w 4552950"/>
              <a:gd name="connsiteY2" fmla="*/ 1359122 h 1362075"/>
              <a:gd name="connsiteX3" fmla="*/ 1359122 w 4552950"/>
              <a:gd name="connsiteY3" fmla="*/ 1359122 h 1362075"/>
              <a:gd name="connsiteX4" fmla="*/ 7144 w 4552950"/>
              <a:gd name="connsiteY4" fmla="*/ 7144 h 1362075"/>
              <a:gd name="connsiteX5" fmla="*/ 7144 w 4552950"/>
              <a:gd name="connsiteY5" fmla="*/ 7144 h 1362075"/>
              <a:gd name="connsiteX6" fmla="*/ 4546664 w 4552950"/>
              <a:gd name="connsiteY6" fmla="*/ 7144 h 136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52950" h="1362075">
                <a:moveTo>
                  <a:pt x="4546664" y="7144"/>
                </a:moveTo>
                <a:lnTo>
                  <a:pt x="4546664" y="7144"/>
                </a:lnTo>
                <a:cubicBezTo>
                  <a:pt x="4546664" y="753809"/>
                  <a:pt x="3941350" y="1359122"/>
                  <a:pt x="3194685" y="1359122"/>
                </a:cubicBezTo>
                <a:lnTo>
                  <a:pt x="1359122" y="1359122"/>
                </a:lnTo>
                <a:cubicBezTo>
                  <a:pt x="612457" y="1359122"/>
                  <a:pt x="7144" y="753809"/>
                  <a:pt x="7144" y="7144"/>
                </a:cubicBezTo>
                <a:lnTo>
                  <a:pt x="7144" y="7144"/>
                </a:lnTo>
                <a:lnTo>
                  <a:pt x="4546664" y="7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E7597E5-7984-4EC2-AEE6-99D2985C339B}"/>
              </a:ext>
            </a:extLst>
          </p:cNvPr>
          <p:cNvSpPr/>
          <p:nvPr/>
        </p:nvSpPr>
        <p:spPr>
          <a:xfrm>
            <a:off x="3879189" y="4800811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E055349-714A-4781-8A3A-7F5B04C27B2D}"/>
              </a:ext>
            </a:extLst>
          </p:cNvPr>
          <p:cNvSpPr/>
          <p:nvPr/>
        </p:nvSpPr>
        <p:spPr>
          <a:xfrm>
            <a:off x="2144581" y="5984747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9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1132DE-F0DA-49AA-ABD4-100EFFD8E850}"/>
              </a:ext>
            </a:extLst>
          </p:cNvPr>
          <p:cNvSpPr/>
          <p:nvPr/>
        </p:nvSpPr>
        <p:spPr>
          <a:xfrm>
            <a:off x="9297958" y="801369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387F14-8CBB-43F7-AEB1-8617EF888788}"/>
              </a:ext>
            </a:extLst>
          </p:cNvPr>
          <p:cNvSpPr/>
          <p:nvPr/>
        </p:nvSpPr>
        <p:spPr>
          <a:xfrm>
            <a:off x="9297958" y="4243735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B1E42B-E59B-495B-AC67-1D8BDB9762C4}"/>
              </a:ext>
            </a:extLst>
          </p:cNvPr>
          <p:cNvSpPr/>
          <p:nvPr/>
        </p:nvSpPr>
        <p:spPr>
          <a:xfrm>
            <a:off x="6775590" y="1755502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8" name="Graphic 16">
            <a:extLst>
              <a:ext uri="{FF2B5EF4-FFF2-40B4-BE49-F238E27FC236}">
                <a16:creationId xmlns:a16="http://schemas.microsoft.com/office/drawing/2014/main" id="{A261940C-C176-4222-87B8-0CC41333B014}"/>
              </a:ext>
            </a:extLst>
          </p:cNvPr>
          <p:cNvSpPr/>
          <p:nvPr/>
        </p:nvSpPr>
        <p:spPr>
          <a:xfrm>
            <a:off x="419986" y="-27762"/>
            <a:ext cx="1350391" cy="6867525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676FE00-8A42-4708-934C-2CDEDDF71D9D}"/>
              </a:ext>
            </a:extLst>
          </p:cNvPr>
          <p:cNvSpPr/>
          <p:nvPr/>
        </p:nvSpPr>
        <p:spPr>
          <a:xfrm>
            <a:off x="10430082" y="-93282"/>
            <a:ext cx="1350390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17B5451-9EBF-4B1F-8A07-AD8E50E6B7B5}"/>
              </a:ext>
            </a:extLst>
          </p:cNvPr>
          <p:cNvSpPr/>
          <p:nvPr/>
        </p:nvSpPr>
        <p:spPr>
          <a:xfrm>
            <a:off x="8938248" y="583896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AAF953-D42D-45AD-B2A3-B615288F6252}"/>
              </a:ext>
            </a:extLst>
          </p:cNvPr>
          <p:cNvSpPr/>
          <p:nvPr/>
        </p:nvSpPr>
        <p:spPr>
          <a:xfrm>
            <a:off x="8415052" y="220684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30A8EA-ADBA-4DFC-8B58-64C8C3C15EBF}"/>
              </a:ext>
            </a:extLst>
          </p:cNvPr>
          <p:cNvSpPr/>
          <p:nvPr/>
        </p:nvSpPr>
        <p:spPr>
          <a:xfrm>
            <a:off x="2492148" y="3996085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68C066B-3BDC-4086-A96F-6D660AFA7EBF}"/>
              </a:ext>
            </a:extLst>
          </p:cNvPr>
          <p:cNvSpPr/>
          <p:nvPr/>
        </p:nvSpPr>
        <p:spPr>
          <a:xfrm>
            <a:off x="3879189" y="1837885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171C00D-1665-4586-957C-EF8C71B87553}"/>
              </a:ext>
            </a:extLst>
          </p:cNvPr>
          <p:cNvSpPr/>
          <p:nvPr/>
        </p:nvSpPr>
        <p:spPr>
          <a:xfrm>
            <a:off x="2078411" y="1296669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3746FC-8F89-A42B-FB1B-62144CDD4900}"/>
              </a:ext>
            </a:extLst>
          </p:cNvPr>
          <p:cNvSpPr txBox="1"/>
          <p:nvPr/>
        </p:nvSpPr>
        <p:spPr>
          <a:xfrm>
            <a:off x="3187144" y="3829495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"Transforming Objects into AR Experiences with AR-Code."</a:t>
            </a:r>
          </a:p>
        </p:txBody>
      </p:sp>
    </p:spTree>
    <p:extLst>
      <p:ext uri="{BB962C8B-B14F-4D97-AF65-F5344CB8AC3E}">
        <p14:creationId xmlns:p14="http://schemas.microsoft.com/office/powerpoint/2010/main" val="409177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dirty="0"/>
              <a:t>Solution</a:t>
            </a:r>
            <a:endParaRPr lang="de-DE" altLang="de-DE" sz="36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959652" y="3277825"/>
            <a:ext cx="5773610" cy="110799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400" dirty="0">
                <a:solidFill>
                  <a:srgbClr val="E2EEFF"/>
                </a:solidFill>
                <a:latin typeface="Google Sans"/>
              </a:rPr>
              <a:t>“An intuitive app for generating AR-Codes from real-world objects using mobile phone cameras.”</a:t>
            </a:r>
            <a:endParaRPr lang="de-DE" altLang="de-DE" sz="2400" dirty="0">
              <a:solidFill>
                <a:schemeClr val="accent5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A4C1EF-5FF1-4881-86DF-F9C3E3E77774}"/>
              </a:ext>
            </a:extLst>
          </p:cNvPr>
          <p:cNvSpPr/>
          <p:nvPr/>
        </p:nvSpPr>
        <p:spPr>
          <a:xfrm>
            <a:off x="10220501" y="-210446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1274604" y="2207124"/>
            <a:ext cx="4118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</a:rPr>
              <a:t>AR </a:t>
            </a:r>
          </a:p>
          <a:p>
            <a:pPr algn="ctr"/>
            <a:r>
              <a:rPr lang="en-US" sz="5400" b="1" dirty="0">
                <a:solidFill>
                  <a:schemeClr val="accent2"/>
                </a:solidFill>
              </a:rPr>
              <a:t>Code</a:t>
            </a:r>
            <a:br>
              <a:rPr lang="en-US" sz="5400" b="1" dirty="0">
                <a:solidFill>
                  <a:schemeClr val="accent2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Generator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90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0" y="617603"/>
            <a:ext cx="10220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Solution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032698-9592-452A-BC82-37ABDD8C170A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3A9899-AF42-4F99-9AF6-7443205BA5B5}"/>
              </a:ext>
            </a:extLst>
          </p:cNvPr>
          <p:cNvSpPr txBox="1"/>
          <p:nvPr/>
        </p:nvSpPr>
        <p:spPr>
          <a:xfrm>
            <a:off x="1049566" y="2275405"/>
            <a:ext cx="8061649" cy="338554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000" b="1" dirty="0"/>
              <a:t>What we offer: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An intuitive app for generating AR-Codes from real-world objects using mobile phone cameras.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Quick and accessible 3D scanning and AR-Code generation for non-technical users.</a:t>
            </a:r>
          </a:p>
          <a:p>
            <a:r>
              <a:rPr lang="en-US" sz="2000" b="1" dirty="0"/>
              <a:t>How it works: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Users scan an object in 360° using the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 high-quality 3D model is created.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 model is converted into an AR-Code, which can be used anywhere (e.g., websites, product catalogs, digital advertisements).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964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0" y="617603"/>
            <a:ext cx="10220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Development Roadmap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032698-9592-452A-BC82-37ABDD8C170A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9C9B9C-A5CC-4092-BBDF-FE1A78AA8918}"/>
              </a:ext>
            </a:extLst>
          </p:cNvPr>
          <p:cNvSpPr/>
          <p:nvPr/>
        </p:nvSpPr>
        <p:spPr>
          <a:xfrm>
            <a:off x="425827" y="5738942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F8D232-FFB8-4447-A252-EB3A3F698415}"/>
              </a:ext>
            </a:extLst>
          </p:cNvPr>
          <p:cNvSpPr txBox="1"/>
          <p:nvPr/>
        </p:nvSpPr>
        <p:spPr>
          <a:xfrm>
            <a:off x="1049566" y="2275405"/>
            <a:ext cx="8061649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b="1" dirty="0">
                <a:solidFill>
                  <a:schemeClr val="accent5"/>
                </a:solidFill>
              </a:rPr>
              <a:t>Phase 1:</a:t>
            </a:r>
            <a:r>
              <a:rPr lang="en-US" altLang="de-DE" sz="2400" dirty="0">
                <a:solidFill>
                  <a:schemeClr val="accent5"/>
                </a:solidFill>
              </a:rPr>
              <a:t> Research and MVP development (1–3) months</a:t>
            </a:r>
            <a:endParaRPr lang="de-DE" altLang="de-DE" sz="2400" dirty="0">
              <a:solidFill>
                <a:schemeClr val="accent5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b="1" dirty="0">
                <a:solidFill>
                  <a:schemeClr val="accent5"/>
                </a:solidFill>
              </a:rPr>
              <a:t>Phase 2:</a:t>
            </a:r>
            <a:r>
              <a:rPr lang="en-US" altLang="de-DE" sz="2400" dirty="0">
                <a:solidFill>
                  <a:schemeClr val="accent5"/>
                </a:solidFill>
              </a:rPr>
              <a:t> Alpha release (4–6 months).</a:t>
            </a:r>
            <a:endParaRPr lang="de-DE" altLang="de-DE" sz="2400" dirty="0">
              <a:solidFill>
                <a:schemeClr val="accent5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b="1" dirty="0">
                <a:solidFill>
                  <a:schemeClr val="accent5"/>
                </a:solidFill>
              </a:rPr>
              <a:t>Phase 3:</a:t>
            </a:r>
            <a:r>
              <a:rPr lang="en-US" altLang="de-DE" sz="2400" dirty="0">
                <a:solidFill>
                  <a:schemeClr val="accent5"/>
                </a:solidFill>
              </a:rPr>
              <a:t> Add advanced features like multi-object scanning, better model resolution, and offline support (7–9 months)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b="1" dirty="0">
                <a:solidFill>
                  <a:schemeClr val="accent5"/>
                </a:solidFill>
              </a:rPr>
              <a:t>Phase 4: </a:t>
            </a:r>
            <a:r>
              <a:rPr lang="en-US" altLang="de-DE" sz="2400" dirty="0">
                <a:solidFill>
                  <a:schemeClr val="accent5"/>
                </a:solidFill>
              </a:rPr>
              <a:t>Launch and onboarding of initial users (10–12 months).</a:t>
            </a:r>
            <a:endParaRPr lang="de-DE" altLang="de-DE" sz="2400" dirty="0">
              <a:solidFill>
                <a:schemeClr val="accent5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de-DE" altLang="de-DE" sz="2400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564043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29B1-3D4D-8AC1-696E-452FE8949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2DF3C480-4515-3CBA-31F7-9C6557B948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2DF3C480-4515-3CBA-31F7-9C6557B948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7164846B-940A-627B-63D4-CB59837F6AA5}"/>
              </a:ext>
            </a:extLst>
          </p:cNvPr>
          <p:cNvSpPr txBox="1"/>
          <p:nvPr/>
        </p:nvSpPr>
        <p:spPr>
          <a:xfrm>
            <a:off x="0" y="617603"/>
            <a:ext cx="10220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Revenue Model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C03BDBB-1C5A-B3CE-027C-72307AF857E8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3E0A754-E8D6-8E4E-B81B-0638F93F5AAD}"/>
              </a:ext>
            </a:extLst>
          </p:cNvPr>
          <p:cNvSpPr/>
          <p:nvPr/>
        </p:nvSpPr>
        <p:spPr>
          <a:xfrm>
            <a:off x="425827" y="5738942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2248C-06EF-FD58-022D-2144C4047973}"/>
              </a:ext>
            </a:extLst>
          </p:cNvPr>
          <p:cNvSpPr txBox="1"/>
          <p:nvPr/>
        </p:nvSpPr>
        <p:spPr>
          <a:xfrm>
            <a:off x="1049566" y="2275405"/>
            <a:ext cx="8061649" cy="2954655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Monetization strategies: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Free Quota:</a:t>
            </a:r>
            <a:r>
              <a:rPr lang="en-US" sz="2400" dirty="0"/>
              <a:t> first 3 model creations are free for new users then they have to move to any other model.</a:t>
            </a:r>
            <a:endParaRPr lang="en-US" sz="24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Subscription Model:</a:t>
            </a:r>
            <a:r>
              <a:rPr lang="en-US" sz="2400" dirty="0"/>
              <a:t> Monthly/annual plans for unlimited AR-Code generation.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Pay-per-Use Model:</a:t>
            </a:r>
            <a:r>
              <a:rPr lang="en-US" sz="2400" dirty="0"/>
              <a:t> Charge per AR-Code generated.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198619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2E066-D589-8BA6-B018-53F3CA08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D8DA3FCE-A0FE-D2E7-496B-B73175307E9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D8DA3FCE-A0FE-D2E7-496B-B73175307E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2F80B2D-AC24-1B29-FB27-048CA5CB80A7}"/>
              </a:ext>
            </a:extLst>
          </p:cNvPr>
          <p:cNvSpPr txBox="1"/>
          <p:nvPr/>
        </p:nvSpPr>
        <p:spPr>
          <a:xfrm>
            <a:off x="0" y="617603"/>
            <a:ext cx="102205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Funding Required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488E59D-1A1A-D156-1363-3EB208B9E82E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A30D604-D172-8DEC-C20C-ED7872F4F53A}"/>
              </a:ext>
            </a:extLst>
          </p:cNvPr>
          <p:cNvSpPr/>
          <p:nvPr/>
        </p:nvSpPr>
        <p:spPr>
          <a:xfrm>
            <a:off x="425827" y="5738942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765C2-F0CE-81D2-03DE-642F18E99F26}"/>
              </a:ext>
            </a:extLst>
          </p:cNvPr>
          <p:cNvSpPr txBox="1"/>
          <p:nvPr/>
        </p:nvSpPr>
        <p:spPr>
          <a:xfrm>
            <a:off x="1049566" y="2275405"/>
            <a:ext cx="8061649" cy="2215991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Total funding required</a:t>
            </a:r>
            <a:r>
              <a:rPr lang="en-US" sz="2400" dirty="0"/>
              <a:t>: $150000 (breakdown):</a:t>
            </a:r>
          </a:p>
          <a:p>
            <a:pPr lvl="1"/>
            <a:r>
              <a:rPr lang="en-US" sz="2400" dirty="0"/>
              <a:t>  - Development: 50%</a:t>
            </a:r>
          </a:p>
          <a:p>
            <a:pPr lvl="1"/>
            <a:r>
              <a:rPr lang="en-US" sz="2400" dirty="0"/>
              <a:t>  - Marketing: 30%</a:t>
            </a:r>
          </a:p>
          <a:p>
            <a:pPr lvl="1"/>
            <a:r>
              <a:rPr lang="en-US" sz="2400" dirty="0"/>
              <a:t>  - Operations: 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Funding will help accelerate development and market entry.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07798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20DF6D18-2E19-4148-93F8-234106258B6C}"/>
              </a:ext>
            </a:extLst>
          </p:cNvPr>
          <p:cNvSpPr txBox="1"/>
          <p:nvPr/>
        </p:nvSpPr>
        <p:spPr>
          <a:xfrm>
            <a:off x="1803053" y="2690653"/>
            <a:ext cx="8594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Thanks for Listening!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6226CEA-2BF0-4924-B1DB-1BE70DC2DD1E}"/>
              </a:ext>
            </a:extLst>
          </p:cNvPr>
          <p:cNvSpPr/>
          <p:nvPr/>
        </p:nvSpPr>
        <p:spPr>
          <a:xfrm>
            <a:off x="8662702" y="26268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BC46307-ADBC-411C-AFEB-A6365FA8FB00}"/>
              </a:ext>
            </a:extLst>
          </p:cNvPr>
          <p:cNvSpPr/>
          <p:nvPr/>
        </p:nvSpPr>
        <p:spPr>
          <a:xfrm>
            <a:off x="7508993" y="74649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47630CF-B78E-4729-B4D4-21962F85A586}"/>
              </a:ext>
            </a:extLst>
          </p:cNvPr>
          <p:cNvSpPr/>
          <p:nvPr/>
        </p:nvSpPr>
        <p:spPr>
          <a:xfrm>
            <a:off x="8415052" y="220684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C9DE1E5-7018-4F55-A8FD-B4FB60450476}"/>
              </a:ext>
            </a:extLst>
          </p:cNvPr>
          <p:cNvSpPr/>
          <p:nvPr/>
        </p:nvSpPr>
        <p:spPr>
          <a:xfrm>
            <a:off x="4258058" y="1009218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31A8EA1-6162-4FDC-8DE5-A00D3E1C1E3A}"/>
              </a:ext>
            </a:extLst>
          </p:cNvPr>
          <p:cNvSpPr/>
          <p:nvPr/>
        </p:nvSpPr>
        <p:spPr>
          <a:xfrm>
            <a:off x="2648622" y="1879327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7D8E3AF-3A3A-43A1-A85F-65F87890ED51}"/>
              </a:ext>
            </a:extLst>
          </p:cNvPr>
          <p:cNvSpPr/>
          <p:nvPr/>
        </p:nvSpPr>
        <p:spPr>
          <a:xfrm rot="6778948">
            <a:off x="9450358" y="392846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9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9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8C72A55-027B-4F3E-9BEA-FA73F25B6C4F}"/>
              </a:ext>
            </a:extLst>
          </p:cNvPr>
          <p:cNvSpPr/>
          <p:nvPr/>
        </p:nvSpPr>
        <p:spPr>
          <a:xfrm rot="6778948">
            <a:off x="5987114" y="5901167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9"/>
                  <a:pt x="192258" y="245650"/>
                  <a:pt x="126397" y="245650"/>
                </a:cubicBezTo>
                <a:cubicBezTo>
                  <a:pt x="60535" y="245650"/>
                  <a:pt x="7144" y="192259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DE8CCF0-5194-40F8-BBA3-060EC526C10C}"/>
              </a:ext>
            </a:extLst>
          </p:cNvPr>
          <p:cNvSpPr/>
          <p:nvPr/>
        </p:nvSpPr>
        <p:spPr>
          <a:xfrm rot="6778948">
            <a:off x="7795160" y="5127323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CB18CC7-135E-4F5F-8158-AE442E78603D}"/>
              </a:ext>
            </a:extLst>
          </p:cNvPr>
          <p:cNvSpPr/>
          <p:nvPr/>
        </p:nvSpPr>
        <p:spPr>
          <a:xfrm rot="6778948">
            <a:off x="4031589" y="4964979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8C3EC7A-C484-4316-AFA9-158CFE113290}"/>
              </a:ext>
            </a:extLst>
          </p:cNvPr>
          <p:cNvSpPr/>
          <p:nvPr/>
        </p:nvSpPr>
        <p:spPr>
          <a:xfrm rot="6778948">
            <a:off x="2424245" y="5576479"/>
            <a:ext cx="247650" cy="247650"/>
          </a:xfrm>
          <a:custGeom>
            <a:avLst/>
            <a:gdLst>
              <a:gd name="connsiteX0" fmla="*/ 245650 w 247650"/>
              <a:gd name="connsiteY0" fmla="*/ 126397 h 247650"/>
              <a:gd name="connsiteX1" fmla="*/ 126397 w 247650"/>
              <a:gd name="connsiteY1" fmla="*/ 245650 h 247650"/>
              <a:gd name="connsiteX2" fmla="*/ 7144 w 247650"/>
              <a:gd name="connsiteY2" fmla="*/ 126397 h 247650"/>
              <a:gd name="connsiteX3" fmla="*/ 126397 w 247650"/>
              <a:gd name="connsiteY3" fmla="*/ 7144 h 247650"/>
              <a:gd name="connsiteX4" fmla="*/ 245650 w 247650"/>
              <a:gd name="connsiteY4" fmla="*/ 126397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" h="247650">
                <a:moveTo>
                  <a:pt x="245650" y="126397"/>
                </a:moveTo>
                <a:cubicBezTo>
                  <a:pt x="245650" y="192258"/>
                  <a:pt x="192258" y="245650"/>
                  <a:pt x="126397" y="245650"/>
                </a:cubicBezTo>
                <a:cubicBezTo>
                  <a:pt x="60535" y="245650"/>
                  <a:pt x="7144" y="192258"/>
                  <a:pt x="7144" y="126397"/>
                </a:cubicBezTo>
                <a:cubicBezTo>
                  <a:pt x="7144" y="60535"/>
                  <a:pt x="60535" y="7144"/>
                  <a:pt x="126397" y="7144"/>
                </a:cubicBezTo>
                <a:cubicBezTo>
                  <a:pt x="192258" y="7144"/>
                  <a:pt x="245650" y="60535"/>
                  <a:pt x="245650" y="126397"/>
                </a:cubicBezTo>
                <a:close/>
              </a:path>
            </a:pathLst>
          </a:custGeom>
          <a:solidFill>
            <a:srgbClr val="FFC947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8" name="Graphic 16">
            <a:extLst>
              <a:ext uri="{FF2B5EF4-FFF2-40B4-BE49-F238E27FC236}">
                <a16:creationId xmlns:a16="http://schemas.microsoft.com/office/drawing/2014/main" id="{7E0218C9-E969-4DBF-A97C-022C9B6DA5F7}"/>
              </a:ext>
            </a:extLst>
          </p:cNvPr>
          <p:cNvSpPr/>
          <p:nvPr/>
        </p:nvSpPr>
        <p:spPr>
          <a:xfrm>
            <a:off x="419986" y="-173620"/>
            <a:ext cx="1350391" cy="2300597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A40AAFB-8E81-4066-9F69-14BD17FBE939}"/>
              </a:ext>
            </a:extLst>
          </p:cNvPr>
          <p:cNvSpPr/>
          <p:nvPr/>
        </p:nvSpPr>
        <p:spPr>
          <a:xfrm>
            <a:off x="10430084" y="-173619"/>
            <a:ext cx="1350390" cy="7211028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4608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2733E1C-109C-49C0-87D5-2F21369602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2733E1C-109C-49C0-87D5-2F21369602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CA4ACE5-10D3-415B-9571-45426C854F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88000"/>
              </a:lnSpc>
              <a:spcBef>
                <a:spcPct val="0"/>
              </a:spcBef>
              <a:spcAft>
                <a:spcPct val="0"/>
              </a:spcAft>
            </a:pPr>
            <a:endParaRPr lang="en-US" sz="3200" kern="0" dirty="0" err="1">
              <a:solidFill>
                <a:schemeClr val="tx1"/>
              </a:solidFill>
              <a:latin typeface="Segoe UI Black" panose="020B0A02040204020203" pitchFamily="34" charset="0"/>
              <a:ea typeface="+mj-ea"/>
              <a:cs typeface="+mj-cs"/>
              <a:sym typeface="Segoe UI Black" panose="020B0A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6BFA-5538-4513-9B75-F06B323E2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Presentation 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A5D89F-7E4B-484F-80BF-9905E5C9AF78}"/>
              </a:ext>
            </a:extLst>
          </p:cNvPr>
          <p:cNvSpPr txBox="1"/>
          <p:nvPr/>
        </p:nvSpPr>
        <p:spPr>
          <a:xfrm>
            <a:off x="1001284" y="1462973"/>
            <a:ext cx="2330766" cy="1107996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de-DE" altLang="de-DE" sz="3600" dirty="0"/>
              <a:t>Problem</a:t>
            </a:r>
          </a:p>
          <a:p>
            <a:pPr algn="ctr"/>
            <a:r>
              <a:rPr lang="de-DE" altLang="de-DE" sz="3600" dirty="0"/>
              <a:t>Statement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92D6CE-8AB5-46B4-8DCC-4CD105CE615F}"/>
              </a:ext>
            </a:extLst>
          </p:cNvPr>
          <p:cNvSpPr txBox="1"/>
          <p:nvPr/>
        </p:nvSpPr>
        <p:spPr>
          <a:xfrm>
            <a:off x="9182525" y="1739972"/>
            <a:ext cx="1740861" cy="553998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r>
              <a:rPr lang="de-DE" altLang="de-DE" sz="3600" dirty="0"/>
              <a:t>Solution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9" name="Section Zoom 38">
                <a:extLst>
                  <a:ext uri="{FF2B5EF4-FFF2-40B4-BE49-F238E27FC236}">
                    <a16:creationId xmlns:a16="http://schemas.microsoft.com/office/drawing/2014/main" id="{CA6CF2E1-F88E-4B26-9F78-0129EBE078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759449"/>
                  </p:ext>
                </p:extLst>
              </p:nvPr>
            </p:nvGraphicFramePr>
            <p:xfrm>
              <a:off x="684694" y="278324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2A7242DC-929E-4579-8F10-2B02EF80F144}">
                    <psez:zmPr id="{68D17E67-FBB3-466D-A056-B3EB46AD796B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9" name="Section Zoom 3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A6CF2E1-F88E-4B26-9F78-0129EBE07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4694" y="27832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1" name="Section Zoom 40">
                <a:extLst>
                  <a:ext uri="{FF2B5EF4-FFF2-40B4-BE49-F238E27FC236}">
                    <a16:creationId xmlns:a16="http://schemas.microsoft.com/office/drawing/2014/main" id="{BCCE5AF1-7B9D-42D2-A168-2522C9C3F5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1605497"/>
                  </p:ext>
                </p:extLst>
              </p:nvPr>
            </p:nvGraphicFramePr>
            <p:xfrm>
              <a:off x="8589644" y="278324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166B4E13-456F-4DE7-8043-47B198AC9D32}">
                    <psez:zmPr id="{0A65476A-8FFF-42C6-B4C7-99A62C355B8B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1" name="Section Zoom 4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BCCE5AF1-7B9D-42D2-A168-2522C9C3F5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89644" y="27832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48" name="Graphic 16">
            <a:extLst>
              <a:ext uri="{FF2B5EF4-FFF2-40B4-BE49-F238E27FC236}">
                <a16:creationId xmlns:a16="http://schemas.microsoft.com/office/drawing/2014/main" id="{D024BFC4-2CA9-4C30-AB20-0F36A2A71B65}"/>
              </a:ext>
            </a:extLst>
          </p:cNvPr>
          <p:cNvSpPr/>
          <p:nvPr/>
        </p:nvSpPr>
        <p:spPr>
          <a:xfrm>
            <a:off x="419986" y="5557476"/>
            <a:ext cx="1350391" cy="1422058"/>
          </a:xfrm>
          <a:custGeom>
            <a:avLst/>
            <a:gdLst>
              <a:gd name="connsiteX0" fmla="*/ 7144 w 400050"/>
              <a:gd name="connsiteY0" fmla="*/ 7144 h 6867525"/>
              <a:gd name="connsiteX1" fmla="*/ 397669 w 400050"/>
              <a:gd name="connsiteY1" fmla="*/ 7144 h 6867525"/>
              <a:gd name="connsiteX2" fmla="*/ 397669 w 400050"/>
              <a:gd name="connsiteY2" fmla="*/ 6865144 h 6867525"/>
              <a:gd name="connsiteX3" fmla="*/ 7144 w 400050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050" h="6867525">
                <a:moveTo>
                  <a:pt x="7144" y="7144"/>
                </a:moveTo>
                <a:lnTo>
                  <a:pt x="397669" y="7144"/>
                </a:lnTo>
                <a:lnTo>
                  <a:pt x="397669" y="6865144"/>
                </a:lnTo>
                <a:lnTo>
                  <a:pt x="7144" y="6865144"/>
                </a:lnTo>
                <a:close/>
              </a:path>
            </a:pathLst>
          </a:custGeom>
          <a:solidFill>
            <a:srgbClr val="EFEFE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EE26AC4-A174-4886-8B8E-8492DE969F58}"/>
              </a:ext>
            </a:extLst>
          </p:cNvPr>
          <p:cNvSpPr/>
          <p:nvPr/>
        </p:nvSpPr>
        <p:spPr>
          <a:xfrm>
            <a:off x="10430084" y="-67519"/>
            <a:ext cx="1350390" cy="1318215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1384D8-4343-413E-8333-266639D85414}"/>
              </a:ext>
            </a:extLst>
          </p:cNvPr>
          <p:cNvSpPr txBox="1"/>
          <p:nvPr/>
        </p:nvSpPr>
        <p:spPr>
          <a:xfrm>
            <a:off x="5277914" y="1488609"/>
            <a:ext cx="1766509" cy="1107996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>
            <a:defPPr>
              <a:defRPr lang="en-US"/>
            </a:defPPr>
            <a:lvl1pPr>
              <a:defRPr sz="1000" kern="0">
                <a:solidFill>
                  <a:schemeClr val="accent1"/>
                </a:solidFill>
              </a:defRPr>
            </a:lvl1pPr>
          </a:lstStyle>
          <a:p>
            <a:pPr algn="ctr"/>
            <a:r>
              <a:rPr lang="de-DE" altLang="de-DE" sz="3600" dirty="0"/>
              <a:t>Product</a:t>
            </a:r>
            <a:br>
              <a:rPr lang="de-DE" altLang="de-DE" sz="3600" dirty="0"/>
            </a:br>
            <a:r>
              <a:rPr lang="de-DE" altLang="de-DE" sz="3600" dirty="0"/>
              <a:t>Demo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88E7C100-EA9D-42AF-B9B8-F04CEE20DC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798347"/>
                  </p:ext>
                </p:extLst>
              </p:nvPr>
            </p:nvGraphicFramePr>
            <p:xfrm>
              <a:off x="4637169" y="280534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D1E6B44-63E4-4285-A079-29EC5D274920}">
                    <psez:zmPr id="{EF462B19-AAB1-4716-BBAD-7BF9673C6F35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8E7C100-EA9D-42AF-B9B8-F04CEE20DC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37169" y="280534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92879066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dirty="0">
                <a:latin typeface="+mj-lt"/>
              </a:rPr>
              <a:t>Problem Statement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847372" y="3616178"/>
            <a:ext cx="5753178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de-DE" altLang="de-DE" sz="2400" dirty="0">
                <a:solidFill>
                  <a:schemeClr val="accent5"/>
                </a:solidFill>
              </a:rPr>
              <a:t>Lack Of real time product samples in </a:t>
            </a:r>
          </a:p>
          <a:p>
            <a:r>
              <a:rPr lang="de-DE" altLang="de-DE" sz="2400" dirty="0">
                <a:solidFill>
                  <a:schemeClr val="accent5"/>
                </a:solidFill>
              </a:rPr>
              <a:t>E-Commerce platforms.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A4C1EF-5FF1-4881-86DF-F9C3E3E77774}"/>
              </a:ext>
            </a:extLst>
          </p:cNvPr>
          <p:cNvSpPr/>
          <p:nvPr/>
        </p:nvSpPr>
        <p:spPr>
          <a:xfrm>
            <a:off x="10220501" y="-210446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1274604" y="2166484"/>
            <a:ext cx="4118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AR </a:t>
            </a:r>
          </a:p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Code</a:t>
            </a:r>
            <a:br>
              <a:rPr lang="en-US" sz="5400" b="1" dirty="0">
                <a:solidFill>
                  <a:schemeClr val="accent2"/>
                </a:solidFill>
                <a:latin typeface="+mj-lt"/>
              </a:rPr>
            </a:br>
            <a:r>
              <a:rPr lang="en-US" sz="5400" b="1" dirty="0">
                <a:solidFill>
                  <a:schemeClr val="accent2"/>
                </a:solidFill>
                <a:latin typeface="+mj-lt"/>
              </a:rPr>
              <a:t>Generator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766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1049566" y="617603"/>
            <a:ext cx="8061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  <a:latin typeface="+mj-lt"/>
              </a:rPr>
              <a:t>Problem Statement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032698-9592-452A-BC82-37ABDD8C170A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82A47-91D0-4530-82F1-9768ADDAC87B}"/>
              </a:ext>
            </a:extLst>
          </p:cNvPr>
          <p:cNvSpPr txBox="1"/>
          <p:nvPr/>
        </p:nvSpPr>
        <p:spPr>
          <a:xfrm>
            <a:off x="1049565" y="1944184"/>
            <a:ext cx="8061649" cy="3323987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dirty="0">
                <a:solidFill>
                  <a:schemeClr val="accent5"/>
                </a:solidFill>
              </a:rPr>
              <a:t>Most e-commerce platforms rely solely on static product images</a:t>
            </a:r>
            <a:r>
              <a:rPr lang="de-DE" altLang="de-DE" sz="2400" dirty="0">
                <a:solidFill>
                  <a:schemeClr val="accent5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dirty="0">
                <a:solidFill>
                  <a:schemeClr val="accent5"/>
                </a:solidFill>
              </a:rPr>
              <a:t>Static images limit user interaction and fail to provide real-world context.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dirty="0">
                <a:solidFill>
                  <a:schemeClr val="accent5"/>
                </a:solidFill>
              </a:rPr>
              <a:t>Customers cannot accurately visualize the product's fit, size, or appearance in their own environment.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de-DE" sz="2400" dirty="0">
                <a:solidFill>
                  <a:schemeClr val="accent5"/>
                </a:solidFill>
              </a:rPr>
              <a:t>Lack of AR models reduces user engagement, trust, and purchase confidence.</a:t>
            </a:r>
            <a:endParaRPr lang="de-DE" altLang="de-DE" sz="2400" dirty="0">
              <a:solidFill>
                <a:schemeClr val="accent5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3A7DCB-668F-424D-9B0D-0367477EF40D}"/>
              </a:ext>
            </a:extLst>
          </p:cNvPr>
          <p:cNvSpPr/>
          <p:nvPr/>
        </p:nvSpPr>
        <p:spPr>
          <a:xfrm>
            <a:off x="376935" y="5671423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15461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A8813BB-D448-4521-9F33-B74EFDC2BCD9}"/>
              </a:ext>
            </a:extLst>
          </p:cNvPr>
          <p:cNvSpPr/>
          <p:nvPr/>
        </p:nvSpPr>
        <p:spPr>
          <a:xfrm>
            <a:off x="5393227" y="2166484"/>
            <a:ext cx="5524168" cy="25980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6F08B3-37B7-4D5C-80DD-85ECEA54CD23}"/>
              </a:ext>
            </a:extLst>
          </p:cNvPr>
          <p:cNvSpPr/>
          <p:nvPr/>
        </p:nvSpPr>
        <p:spPr>
          <a:xfrm>
            <a:off x="5500914" y="1412341"/>
            <a:ext cx="6691086" cy="40333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de-DE" alt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833B0-BA71-4453-853F-974C3C7535A2}"/>
              </a:ext>
            </a:extLst>
          </p:cNvPr>
          <p:cNvSpPr txBox="1"/>
          <p:nvPr/>
        </p:nvSpPr>
        <p:spPr>
          <a:xfrm>
            <a:off x="5847372" y="2324859"/>
            <a:ext cx="5420703" cy="553998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de-DE" altLang="de-DE" sz="3600" dirty="0"/>
              <a:t>Product 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D49EC-E6A4-4053-A5B4-CB9DBB8C3F88}"/>
              </a:ext>
            </a:extLst>
          </p:cNvPr>
          <p:cNvSpPr txBox="1"/>
          <p:nvPr/>
        </p:nvSpPr>
        <p:spPr>
          <a:xfrm>
            <a:off x="5847372" y="3616178"/>
            <a:ext cx="5926302" cy="738664"/>
          </a:xfrm>
          <a:prstGeom prst="rect">
            <a:avLst/>
          </a:prstGeom>
          <a:noFill/>
        </p:spPr>
        <p:txBody>
          <a:bodyPr wrap="none" lIns="0" tIns="0" rIns="0" bIns="0" numCol="1" rtlCol="0">
            <a:spAutoFit/>
          </a:bodyPr>
          <a:lstStyle/>
          <a:p>
            <a:r>
              <a:rPr lang="en-US" sz="2400" dirty="0"/>
              <a:t>This is the live demo of our product that </a:t>
            </a:r>
          </a:p>
          <a:p>
            <a:r>
              <a:rPr lang="en-US" sz="2400" dirty="0"/>
              <a:t>shows how the app works</a:t>
            </a:r>
            <a:endParaRPr lang="de-DE" altLang="de-DE" sz="2400" dirty="0">
              <a:solidFill>
                <a:schemeClr val="accent5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A4C1EF-5FF1-4881-86DF-F9C3E3E77774}"/>
              </a:ext>
            </a:extLst>
          </p:cNvPr>
          <p:cNvSpPr/>
          <p:nvPr/>
        </p:nvSpPr>
        <p:spPr>
          <a:xfrm>
            <a:off x="10220501" y="-210446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1274604" y="2166484"/>
            <a:ext cx="4118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2"/>
                </a:solidFill>
              </a:rPr>
              <a:t>AR </a:t>
            </a:r>
          </a:p>
          <a:p>
            <a:pPr algn="ctr"/>
            <a:r>
              <a:rPr lang="en-US" sz="5400" b="1" dirty="0">
                <a:solidFill>
                  <a:schemeClr val="accent2"/>
                </a:solidFill>
              </a:rPr>
              <a:t>Code</a:t>
            </a:r>
            <a:br>
              <a:rPr lang="en-US" sz="5400" b="1" dirty="0">
                <a:solidFill>
                  <a:schemeClr val="accent2"/>
                </a:solidFill>
              </a:rPr>
            </a:br>
            <a:r>
              <a:rPr lang="en-US" sz="5400" b="1" dirty="0">
                <a:solidFill>
                  <a:schemeClr val="accent2"/>
                </a:solidFill>
              </a:rPr>
              <a:t>Generator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4147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44" imgH="344" progId="TCLayout.ActiveDocument.1">
                  <p:embed/>
                </p:oleObj>
              </mc:Choice>
              <mc:Fallback>
                <p:oleObj name="think-cell Slide" r:id="rId6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302668C-A990-4052-907B-32DDA108A5FD}"/>
              </a:ext>
            </a:extLst>
          </p:cNvPr>
          <p:cNvSpPr txBox="1"/>
          <p:nvPr/>
        </p:nvSpPr>
        <p:spPr>
          <a:xfrm>
            <a:off x="509286" y="617603"/>
            <a:ext cx="94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Products Demo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032698-9592-452A-BC82-37ABDD8C170A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32" name="AR Code, Augmented Reality QR Codes">
            <a:hlinkClick r:id="" action="ppaction://media"/>
            <a:extLst>
              <a:ext uri="{FF2B5EF4-FFF2-40B4-BE49-F238E27FC236}">
                <a16:creationId xmlns:a16="http://schemas.microsoft.com/office/drawing/2014/main" id="{330D1D01-5AEA-E9C2-00EC-952B3E9FA07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03627" y="1559313"/>
            <a:ext cx="2633110" cy="46810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546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04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E18B07EE-A45E-4446-A223-5B883B13E13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44" imgH="344" progId="TCLayout.ActiveDocument.1">
                  <p:embed/>
                </p:oleObj>
              </mc:Choice>
              <mc:Fallback>
                <p:oleObj name="think-cell Slide" r:id="rId8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E18B07EE-A45E-4446-A223-5B883B13E1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032698-9592-452A-BC82-37ABDD8C170A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" name="WhatsApp Video 2024-12-09 at 13.34.31_4e492a90">
            <a:hlinkClick r:id="" action="ppaction://media"/>
            <a:extLst>
              <a:ext uri="{FF2B5EF4-FFF2-40B4-BE49-F238E27FC236}">
                <a16:creationId xmlns:a16="http://schemas.microsoft.com/office/drawing/2014/main" id="{81873F7D-9AC1-BE68-E410-8BBFD102A87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04336" y="310399"/>
            <a:ext cx="3628103" cy="6449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WhatsApp Video 2024-12-09 at 13.34.32_b146a7f7">
            <a:hlinkClick r:id="" action="ppaction://media"/>
            <a:extLst>
              <a:ext uri="{FF2B5EF4-FFF2-40B4-BE49-F238E27FC236}">
                <a16:creationId xmlns:a16="http://schemas.microsoft.com/office/drawing/2014/main" id="{9E737B27-D821-FB10-752A-209CDADA151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088160" y="270023"/>
            <a:ext cx="3628102" cy="64499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2380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08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BB5E3-7E42-DC83-4886-F1EBDE23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D5C646E7-B3DD-DAE0-D830-A15FF9E5B6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44" imgH="344" progId="TCLayout.ActiveDocument.1">
                  <p:embed/>
                </p:oleObj>
              </mc:Choice>
              <mc:Fallback>
                <p:oleObj name="think-cell Slide" r:id="rId4" imgW="344" imgH="344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D5C646E7-B3DD-DAE0-D830-A15FF9E5B6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3A65D72-081D-F8B4-82BE-E883A02D1814}"/>
              </a:ext>
            </a:extLst>
          </p:cNvPr>
          <p:cNvSpPr txBox="1"/>
          <p:nvPr/>
        </p:nvSpPr>
        <p:spPr>
          <a:xfrm>
            <a:off x="509286" y="617603"/>
            <a:ext cx="94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Products Demo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B61866-DB76-3D57-967D-CABF143A29F4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7DBDB-08A5-6B8A-E49A-A0F731402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426" y="1831001"/>
            <a:ext cx="1498393" cy="151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E61128-69CF-CFC2-282B-789C32001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0297" y="1831001"/>
            <a:ext cx="1503775" cy="151651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9096C6C-3301-603E-83B8-E6AFA2EA9AF9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219819" y="2589260"/>
            <a:ext cx="76047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C6E74-9912-7753-A733-570AD26060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4538" y="1831000"/>
            <a:ext cx="1529104" cy="151651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DDA78B-4EF2-9620-18E4-5F8B61EECFED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 flipV="1">
            <a:off x="7163642" y="2587280"/>
            <a:ext cx="788417" cy="19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29B621-F9A8-4EF3-00C7-4B5A97472A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2059" y="1830990"/>
            <a:ext cx="1475836" cy="1512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5F9C9B-7AFD-49D1-B6EF-E79BC4B2BC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9085" y="4268741"/>
            <a:ext cx="1583901" cy="157526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235ED8C-6AFC-5E92-47AC-A59C0A3264B9}"/>
              </a:ext>
            </a:extLst>
          </p:cNvPr>
          <p:cNvCxnSpPr>
            <a:cxnSpLocks/>
            <a:stCxn id="24" idx="3"/>
            <a:endCxn id="28" idx="1"/>
          </p:cNvCxnSpPr>
          <p:nvPr/>
        </p:nvCxnSpPr>
        <p:spPr>
          <a:xfrm flipV="1">
            <a:off x="4612986" y="5027001"/>
            <a:ext cx="1142053" cy="29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17414F7-38C1-F4A0-6826-FA5D15CF70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5039" y="4268741"/>
            <a:ext cx="1574056" cy="15165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9120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B414BE1-A1FD-4E35-A269-876F637B66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44" imgH="344" progId="TCLayout.ActiveDocument.1">
                  <p:embed/>
                </p:oleObj>
              </mc:Choice>
              <mc:Fallback>
                <p:oleObj name="think-cell Slide" r:id="rId5" imgW="344" imgH="34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B414BE1-A1FD-4E35-A269-876F637B66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C3CCFE6-7760-4577-A009-81382FA32165}"/>
              </a:ext>
            </a:extLst>
          </p:cNvPr>
          <p:cNvSpPr/>
          <p:nvPr/>
        </p:nvSpPr>
        <p:spPr>
          <a:xfrm>
            <a:off x="10220501" y="-182453"/>
            <a:ext cx="1638269" cy="7059946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7E12EFD-7819-4EA3-80D7-F72DDA99735C}"/>
              </a:ext>
            </a:extLst>
          </p:cNvPr>
          <p:cNvSpPr/>
          <p:nvPr/>
        </p:nvSpPr>
        <p:spPr>
          <a:xfrm>
            <a:off x="425827" y="5738942"/>
            <a:ext cx="1638269" cy="1439464"/>
          </a:xfrm>
          <a:custGeom>
            <a:avLst/>
            <a:gdLst>
              <a:gd name="connsiteX0" fmla="*/ 7144 w 4124325"/>
              <a:gd name="connsiteY0" fmla="*/ 7144 h 6867525"/>
              <a:gd name="connsiteX1" fmla="*/ 4122516 w 4124325"/>
              <a:gd name="connsiteY1" fmla="*/ 7144 h 6867525"/>
              <a:gd name="connsiteX2" fmla="*/ 4122516 w 4124325"/>
              <a:gd name="connsiteY2" fmla="*/ 6865144 h 6867525"/>
              <a:gd name="connsiteX3" fmla="*/ 7145 w 4124325"/>
              <a:gd name="connsiteY3" fmla="*/ 6865144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24325" h="6867525">
                <a:moveTo>
                  <a:pt x="7144" y="7144"/>
                </a:moveTo>
                <a:lnTo>
                  <a:pt x="4122516" y="7144"/>
                </a:lnTo>
                <a:lnTo>
                  <a:pt x="4122516" y="6865144"/>
                </a:lnTo>
                <a:lnTo>
                  <a:pt x="7145" y="6865144"/>
                </a:lnTo>
                <a:close/>
              </a:path>
            </a:pathLst>
          </a:custGeom>
          <a:solidFill>
            <a:srgbClr val="0A193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0C2B6-BDFC-4754-85F0-5B96572EF9E0}"/>
              </a:ext>
            </a:extLst>
          </p:cNvPr>
          <p:cNvSpPr txBox="1"/>
          <p:nvPr/>
        </p:nvSpPr>
        <p:spPr>
          <a:xfrm>
            <a:off x="509286" y="617603"/>
            <a:ext cx="9421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accent2"/>
                </a:solidFill>
                <a:latin typeface="+mj-lt"/>
              </a:rPr>
              <a:t>Market </a:t>
            </a:r>
            <a:r>
              <a:rPr lang="en-US" sz="4800" b="1" dirty="0" err="1">
                <a:solidFill>
                  <a:schemeClr val="accent2"/>
                </a:solidFill>
                <a:latin typeface="+mj-lt"/>
              </a:rPr>
              <a:t>Oppurtunity</a:t>
            </a:r>
            <a:endParaRPr lang="en-US" sz="48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BBF6D-9BF3-4469-A205-6CE161D21E98}"/>
              </a:ext>
            </a:extLst>
          </p:cNvPr>
          <p:cNvSpPr txBox="1"/>
          <p:nvPr/>
        </p:nvSpPr>
        <p:spPr>
          <a:xfrm>
            <a:off x="1049566" y="2275405"/>
            <a:ext cx="8061649" cy="2769989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Growing demand for AR in retail, education, and marketing sectors.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Key user segments: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E-commerce sellers (to display interactive product models).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Advertisers (AR campaigns with scannable codes).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Educational and industrial applications.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Competitive landscape showing gaps in the current market: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High complexity.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Lack of focus on user-created AR solutions.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744793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DESIGN_ID_LEVEL UP! POWERPOINT" val="nCGhHneJ"/>
  <p:tag name="ARTICULATE_SLIDE_THUMBNAIL_REFRESH" val="1"/>
  <p:tag name="ARTICULATE_SLIDE_COUNT" val="2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xWafMjsWiZAvtFQNKyrA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_ZcveFcTuSouPSNhUDFi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ppt/theme/theme3.xml><?xml version="1.0" encoding="utf-8"?>
<a:theme xmlns:a="http://schemas.openxmlformats.org/drawingml/2006/main" name="Level up! PowerPoint">
  <a:themeElements>
    <a:clrScheme name="Level up! PowerPoint">
      <a:dk1>
        <a:srgbClr val="353B48"/>
      </a:dk1>
      <a:lt1>
        <a:srgbClr val="F5F6FA"/>
      </a:lt1>
      <a:dk2>
        <a:srgbClr val="1A1D24"/>
      </a:dk2>
      <a:lt2>
        <a:srgbClr val="FFFFFF"/>
      </a:lt2>
      <a:accent1>
        <a:srgbClr val="00A8FF"/>
      </a:accent1>
      <a:accent2>
        <a:srgbClr val="FBC531"/>
      </a:accent2>
      <a:accent3>
        <a:srgbClr val="4CD137"/>
      </a:accent3>
      <a:accent4>
        <a:srgbClr val="E84118"/>
      </a:accent4>
      <a:accent5>
        <a:srgbClr val="7F8FA1"/>
      </a:accent5>
      <a:accent6>
        <a:srgbClr val="273C75"/>
      </a:accent6>
      <a:hlink>
        <a:srgbClr val="5B5B5B"/>
      </a:hlink>
      <a:folHlink>
        <a:srgbClr val="BFBFBF"/>
      </a:folHlink>
    </a:clrScheme>
    <a:fontScheme name="Level up! PowerPoint">
      <a:majorFont>
        <a:latin typeface="Segoe UI Black"/>
        <a:ea typeface=""/>
        <a:cs typeface=""/>
      </a:majorFont>
      <a:minorFont>
        <a:latin typeface="Segoe UI Semibold"/>
        <a:ea typeface=""/>
        <a:cs typeface=""/>
      </a:minorFont>
    </a:fontScheme>
    <a:fmtScheme name="Level up! PowerPoint">
      <a:fillStyleLst>
        <a:solidFill>
          <a:schemeClr val="phClr"/>
        </a:solidFill>
        <a:solidFill>
          <a:schemeClr val="phClr">
            <a:tint val="0"/>
          </a:schemeClr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atMod val="105000"/>
            </a:schemeClr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lIns="73152" tIns="73152" rIns="73152" bIns="73152" numCol="1" rtlCol="0" anchor="ctr"/>
      <a:lstStyle>
        <a:defPPr algn="ctr">
          <a:defRPr sz="1000" kern="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tx1"/>
          </a:solidFill>
          <a:headEnd type="none" w="med" len="med"/>
          <a:tailEnd type="none" w="med" len="med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numCol="1" rtlCol="0">
        <a:spAutoFit/>
      </a:bodyPr>
      <a:lstStyle>
        <a:defPPr algn="l">
          <a:defRPr sz="1400" kern="0" dirty="0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YouTube Template.potx" id="{78599F88-281C-49F3-85D0-E1461EE50E6A}" vid="{6CF95794-CF56-4202-9084-2222FB314BA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6042</TotalTime>
  <Words>421</Words>
  <Application>Microsoft Office PowerPoint</Application>
  <PresentationFormat>Widescreen</PresentationFormat>
  <Paragraphs>64</Paragraphs>
  <Slides>15</Slides>
  <Notes>2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Century Gothic</vt:lpstr>
      <vt:lpstr>Google Sans</vt:lpstr>
      <vt:lpstr>Segoe UI Black</vt:lpstr>
      <vt:lpstr>Segoe UI Semibold</vt:lpstr>
      <vt:lpstr>Wingdings</vt:lpstr>
      <vt:lpstr>Wingdings 3</vt:lpstr>
      <vt:lpstr>Ion</vt:lpstr>
      <vt:lpstr>think-cell Slide</vt:lpstr>
      <vt:lpstr>PowerPoint Presentation</vt:lpstr>
      <vt:lpstr>Presentation 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Wali Muhammad;walim</dc:creator>
  <cp:keywords>NRG</cp:keywords>
  <cp:lastModifiedBy>Zain Ali</cp:lastModifiedBy>
  <cp:revision>161</cp:revision>
  <dcterms:created xsi:type="dcterms:W3CDTF">2018-05-09T07:34:30Z</dcterms:created>
  <dcterms:modified xsi:type="dcterms:W3CDTF">2024-12-10T03:33:38Z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MSOLanguageID">
    <vt:lpwstr>msoLanguageIDEnglishUS</vt:lpwstr>
  </property>
  <property fmtid="{D5CDD505-2E9C-101B-9397-08002B2CF9AE}" pid="3" name="ArticulateGUID">
    <vt:lpwstr>BF279434-19CC-4F2C-940F-B1DCEF3AD2ED</vt:lpwstr>
  </property>
  <property fmtid="{D5CDD505-2E9C-101B-9397-08002B2CF9AE}" pid="4" name="ArticulatePath">
    <vt:lpwstr>Create carousel effect with Morph - Template</vt:lpwstr>
  </property>
</Properties>
</file>